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1"/>
  </p:sldMasterIdLst>
  <p:handoutMasterIdLst>
    <p:handoutMasterId r:id="rId17"/>
  </p:handoutMasterIdLst>
  <p:sldIdLst>
    <p:sldId id="256" r:id="rId2"/>
    <p:sldId id="257" r:id="rId3"/>
    <p:sldId id="258" r:id="rId4"/>
    <p:sldId id="272" r:id="rId5"/>
    <p:sldId id="273" r:id="rId6"/>
    <p:sldId id="274" r:id="rId7"/>
    <p:sldId id="275" r:id="rId8"/>
    <p:sldId id="259" r:id="rId9"/>
    <p:sldId id="277" r:id="rId10"/>
    <p:sldId id="278" r:id="rId11"/>
    <p:sldId id="279" r:id="rId12"/>
    <p:sldId id="280" r:id="rId13"/>
    <p:sldId id="276" r:id="rId14"/>
    <p:sldId id="281" r:id="rId15"/>
    <p:sldId id="271" r:id="rId16"/>
  </p:sldIdLst>
  <p:sldSz cx="12192000" cy="6858000"/>
  <p:notesSz cx="6858000" cy="9296400"/>
  <p:embeddedFontLst>
    <p:embeddedFont>
      <p:font typeface="Wingdings 3" panose="05040102010807070707" pitchFamily="18" charset="2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mbria Math" panose="02040503050406030204" pitchFamily="18" charset="0"/>
      <p:regular r:id="rId23"/>
    </p:embeddedFont>
    <p:embeddedFont>
      <p:font typeface="Cambria" panose="02040503050406030204" pitchFamily="18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6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82693-23CD-4E2F-A162-38D87B34FE63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55F9E-5D0D-4BF4-8E75-3445E84CF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33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8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9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358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1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434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37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92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08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1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9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2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5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9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8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0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2015-11-30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9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05834"/>
            <a:ext cx="7766936" cy="1646302"/>
          </a:xfrm>
        </p:spPr>
        <p:txBody>
          <a:bodyPr/>
          <a:lstStyle/>
          <a:p>
            <a:r>
              <a:rPr lang="en-US" dirty="0" smtClean="0"/>
              <a:t>Properties of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1752136"/>
            <a:ext cx="7766936" cy="1096899"/>
          </a:xfrm>
        </p:spPr>
        <p:txBody>
          <a:bodyPr>
            <a:normAutofit/>
          </a:bodyPr>
          <a:lstStyle/>
          <a:p>
            <a:r>
              <a:rPr lang="en-US" dirty="0" smtClean="0"/>
              <a:t>Featuring midpoints, </a:t>
            </a:r>
            <a:r>
              <a:rPr lang="en-US" dirty="0" err="1" smtClean="0"/>
              <a:t>midsegments</a:t>
            </a:r>
            <a:r>
              <a:rPr lang="en-US" dirty="0" smtClean="0"/>
              <a:t> and bisectors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73" y="1344612"/>
            <a:ext cx="10271701" cy="397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63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74" y="1498600"/>
            <a:ext cx="8979540" cy="2400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1225" y="2501900"/>
            <a:ext cx="42291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How it works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37" y="1168400"/>
            <a:ext cx="8457860" cy="358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347" y="2755900"/>
            <a:ext cx="42291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4274" y="1363980"/>
                <a:ext cx="9327726" cy="5049519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Which line segments are parallel? Given: RS, TR and ST are </a:t>
                </a:r>
                <a:r>
                  <a:rPr lang="en-US" sz="2800" dirty="0" err="1" smtClean="0"/>
                  <a:t>midsegments</a:t>
                </a:r>
                <a:r>
                  <a:rPr lang="en-US" sz="2800" dirty="0" smtClean="0"/>
                  <a:t>.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𝑅𝑆</m:t>
                        </m:r>
                      </m:e>
                    </m:acc>
                  </m:oMath>
                </a14:m>
                <a:r>
                  <a:rPr lang="en-US" sz="2800" dirty="0" smtClean="0"/>
                  <a:t>  ∥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𝐷𝐹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𝑆𝑇</m:t>
                        </m:r>
                      </m:e>
                    </m:acc>
                  </m:oMath>
                </a14:m>
                <a:r>
                  <a:rPr lang="en-US" sz="2800" dirty="0" smtClean="0"/>
                  <a:t>  ∥ 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𝑇𝑅</m:t>
                        </m:r>
                      </m:e>
                    </m:acc>
                  </m:oMath>
                </a14:m>
                <a:r>
                  <a:rPr lang="en-US" sz="2800" dirty="0" smtClean="0"/>
                  <a:t> ∥ 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4274" y="1363980"/>
                <a:ext cx="9327726" cy="5049519"/>
              </a:xfrm>
              <a:blipFill rotWithShape="0">
                <a:blip r:embed="rId2"/>
                <a:stretch>
                  <a:fillRect l="-784" t="-1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2371703"/>
            <a:ext cx="5332625" cy="389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68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4274" y="1363980"/>
                <a:ext cx="9327726" cy="5049519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If T, U and B are midpoints are </a:t>
                </a:r>
                <a:r>
                  <a:rPr lang="en-US" sz="2800" dirty="0" err="1" smtClean="0"/>
                  <a:t>are</a:t>
                </a:r>
                <a:r>
                  <a:rPr lang="en-US" sz="2800" dirty="0" smtClean="0"/>
                  <a:t> the lengths of the line segments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𝑇𝑈</m:t>
                        </m:r>
                      </m:e>
                    </m:acc>
                  </m:oMath>
                </a14:m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𝑈𝐵</m:t>
                        </m:r>
                      </m:e>
                    </m:acc>
                  </m:oMath>
                </a14:m>
                <a:r>
                  <a:rPr lang="en-US" sz="2800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𝑄𝑅</m:t>
                        </m:r>
                      </m:e>
                    </m:acc>
                  </m:oMath>
                </a14:m>
                <a:r>
                  <a:rPr lang="en-US" sz="2800" dirty="0" smtClean="0"/>
                  <a:t>?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𝑇𝑈</m:t>
                        </m:r>
                      </m:e>
                    </m:acc>
                  </m:oMath>
                </a14:m>
                <a:r>
                  <a:rPr lang="en-US" sz="2800" dirty="0" smtClean="0"/>
                  <a:t> =  20</a:t>
                </a:r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𝑈𝐵</m:t>
                        </m:r>
                      </m:e>
                    </m:acc>
                  </m:oMath>
                </a14:m>
                <a:r>
                  <a:rPr lang="en-US" sz="2800" dirty="0" smtClean="0"/>
                  <a:t> =  25</a:t>
                </a:r>
              </a:p>
              <a:p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𝑄𝑅</m:t>
                        </m:r>
                      </m:e>
                    </m:acc>
                  </m:oMath>
                </a14:m>
                <a:r>
                  <a:rPr lang="en-US" sz="2800" dirty="0" smtClean="0"/>
                  <a:t> =  60</a:t>
                </a:r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4274" y="1363980"/>
                <a:ext cx="9327726" cy="5049519"/>
              </a:xfrm>
              <a:blipFill rotWithShape="0">
                <a:blip r:embed="rId2"/>
                <a:stretch>
                  <a:fillRect l="-784" t="-1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4" y="2293937"/>
            <a:ext cx="5076825" cy="400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9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34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Your turn!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70" y="939800"/>
            <a:ext cx="9826030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Learning objectives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en-US" sz="3200" dirty="0" smtClean="0"/>
              <a:t>Learn about </a:t>
            </a:r>
            <a:r>
              <a:rPr lang="en-US" sz="3200" dirty="0" err="1" smtClean="0"/>
              <a:t>midsegments</a:t>
            </a:r>
            <a:r>
              <a:rPr lang="en-US" sz="3200" dirty="0" smtClean="0"/>
              <a:t> of triangles and other interior features such as medians, altitudes</a:t>
            </a:r>
            <a:r>
              <a:rPr lang="en-US" sz="3200" dirty="0"/>
              <a:t> </a:t>
            </a:r>
            <a:r>
              <a:rPr lang="en-US" sz="3200" dirty="0" smtClean="0"/>
              <a:t>and</a:t>
            </a:r>
            <a:r>
              <a:rPr lang="en-US" sz="3200" dirty="0" smtClean="0"/>
              <a:t> bisectors.</a:t>
            </a:r>
            <a:endParaRPr lang="en-US" sz="3200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274320"/>
            <a:ext cx="8596668" cy="132080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Midsegments</a:t>
            </a:r>
            <a:r>
              <a:rPr lang="en-US" dirty="0" smtClean="0">
                <a:solidFill>
                  <a:schemeClr val="bg1"/>
                </a:solidFill>
              </a:rPr>
              <a:t> of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4" y="1375729"/>
            <a:ext cx="10021146" cy="385667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a “</a:t>
            </a:r>
            <a:r>
              <a:rPr lang="en-US" sz="2800" dirty="0" err="1" smtClean="0"/>
              <a:t>midsegment</a:t>
            </a:r>
            <a:r>
              <a:rPr lang="en-US" sz="2800" dirty="0" smtClean="0"/>
              <a:t>”?</a:t>
            </a:r>
            <a:r>
              <a:rPr lang="en-US" sz="2800" dirty="0"/>
              <a:t> </a:t>
            </a:r>
            <a:r>
              <a:rPr lang="en-US" sz="2800" dirty="0" smtClean="0"/>
              <a:t>A </a:t>
            </a:r>
            <a:r>
              <a:rPr lang="en-US" sz="2800" dirty="0" err="1" smtClean="0"/>
              <a:t>midsegment</a:t>
            </a:r>
            <a:r>
              <a:rPr lang="en-US" sz="2800" dirty="0" smtClean="0"/>
              <a:t> is a line segment that connects the midpoints of two sides of a triangle.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962" y="2928937"/>
            <a:ext cx="5418622" cy="230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8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2743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Perpendicular bisectors of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4" y="1375729"/>
            <a:ext cx="10021146" cy="385667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a “perpendicular bisector”?</a:t>
            </a:r>
            <a:r>
              <a:rPr lang="en-US" sz="2800" dirty="0" smtClean="0"/>
              <a:t> A perpendicular bisector is a segment that bisects a side and is perpendicular to that side.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385" y="3155950"/>
            <a:ext cx="5170361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47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2743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Angle bisectors of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4" y="1375729"/>
            <a:ext cx="10021146" cy="385667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an “angle bisector”?</a:t>
            </a:r>
            <a:r>
              <a:rPr lang="en-US" sz="2800" dirty="0" smtClean="0"/>
              <a:t> An angle bisector is a segment that bisects an angle.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533" y="2952750"/>
            <a:ext cx="5676329" cy="227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92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2743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Medians of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4" y="1375729"/>
            <a:ext cx="10021146" cy="385667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a “median”?</a:t>
            </a:r>
            <a:r>
              <a:rPr lang="en-US" sz="2800" dirty="0" smtClean="0"/>
              <a:t> A median is a line segment that connects a vertex to the midpoint of the opposite side.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360" y="2905124"/>
            <a:ext cx="5130078" cy="221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2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2743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Altitudes of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4" y="1375729"/>
            <a:ext cx="10021146" cy="385667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an “altitude”?</a:t>
            </a:r>
            <a:r>
              <a:rPr lang="en-US" sz="2800" dirty="0" smtClean="0"/>
              <a:t> An altitude is a line segment from a vertex to the opposite side which is perpendicular to the opposite side.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526" y="2957512"/>
            <a:ext cx="5790624" cy="227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4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Relationships within triangles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274" y="1363981"/>
            <a:ext cx="9327726" cy="26238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Be careful with the previous definitions! The look ver</a:t>
            </a:r>
            <a:r>
              <a:rPr lang="en-US" sz="2800" dirty="0" smtClean="0"/>
              <a:t>y similar and do similar things. Keep your list handy and ALWAYS annotate your drawings with congruency marks, etc. to help you keep track of which one you are using!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936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9264226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Theorem 5-1: Triangle </a:t>
            </a:r>
            <a:r>
              <a:rPr lang="en-US" dirty="0" err="1" smtClean="0">
                <a:solidFill>
                  <a:schemeClr val="bg1"/>
                </a:solidFill>
              </a:rPr>
              <a:t>Midsegment</a:t>
            </a:r>
            <a:r>
              <a:rPr lang="en-US" dirty="0" smtClean="0">
                <a:solidFill>
                  <a:schemeClr val="bg1"/>
                </a:solidFill>
              </a:rPr>
              <a:t> Theorem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6922" y="3035300"/>
            <a:ext cx="6796503" cy="3149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974" y="1175434"/>
            <a:ext cx="8064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If a segment joins the midpoints of two sides of a triangle, then the segment is parallel to the third side and is half the length.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8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297</Words>
  <Application>Microsoft Office PowerPoint</Application>
  <PresentationFormat>Widescreen</PresentationFormat>
  <Paragraphs>34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Wingdings 3</vt:lpstr>
      <vt:lpstr>Calibri</vt:lpstr>
      <vt:lpstr>Cambria Math</vt:lpstr>
      <vt:lpstr>Arial</vt:lpstr>
      <vt:lpstr>Cambria</vt:lpstr>
      <vt:lpstr>Facet</vt:lpstr>
      <vt:lpstr>Properties of Triangles</vt:lpstr>
      <vt:lpstr>Learning objectives</vt:lpstr>
      <vt:lpstr>Midsegments of triangles</vt:lpstr>
      <vt:lpstr>Perpendicular bisectors of triangles</vt:lpstr>
      <vt:lpstr>Angle bisectors of triangles</vt:lpstr>
      <vt:lpstr>Medians of triangles</vt:lpstr>
      <vt:lpstr>Altitudes of triangles</vt:lpstr>
      <vt:lpstr>Relationships within triangles</vt:lpstr>
      <vt:lpstr>Theorem 5-1: Triangle Midsegment Theorem</vt:lpstr>
      <vt:lpstr>Theorem 5-1: How it works</vt:lpstr>
      <vt:lpstr>Theorem 5-1: How it works</vt:lpstr>
      <vt:lpstr>Theorem 5-1: How it works</vt:lpstr>
      <vt:lpstr>Examples</vt:lpstr>
      <vt:lpstr>Examples</vt:lpstr>
      <vt:lpstr>Your turn!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Kottmann</cp:lastModifiedBy>
  <cp:revision>39</cp:revision>
  <dcterms:created xsi:type="dcterms:W3CDTF">2015-10-28T01:16:32Z</dcterms:created>
  <dcterms:modified xsi:type="dcterms:W3CDTF">2015-12-01T04:42:14Z</dcterms:modified>
</cp:coreProperties>
</file>